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73" r:id="rId8"/>
    <p:sldId id="262" r:id="rId9"/>
    <p:sldId id="263" r:id="rId10"/>
    <p:sldId id="264" r:id="rId11"/>
    <p:sldId id="268" r:id="rId12"/>
    <p:sldId id="269" r:id="rId13"/>
    <p:sldId id="272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6600"/>
    <a:srgbClr val="006600"/>
    <a:srgbClr val="993300"/>
    <a:srgbClr val="990000"/>
    <a:srgbClr val="FF9966"/>
    <a:srgbClr val="CC33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9967C-C845-49E5-8BA5-5099A52BD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E12B-A025-464D-BAD7-EF6C83C3F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99FE8-2F19-4E5C-BA2D-F91EBB517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605E1-D8E5-4C57-A89B-DFEFDE994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85690-0840-4C14-954F-F05A4076F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27A0A-2B6F-4CFE-842F-2D1652C5B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87309-6BF2-46CC-9F9B-5B2E72E4A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5A37-525B-4444-8202-75BABB3FD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218D7-8CF9-45AE-84CD-6CD01A0E2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928D4-52B4-4742-BB91-A763D9C18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6B081-98F5-4E63-9E96-8417BA5ED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F357-70CA-4953-BB33-4578E655B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CACF-9B82-456C-8A30-664D0845A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50000">
              <a:srgbClr val="FFFF99"/>
            </a:gs>
            <a:gs pos="100000">
              <a:srgbClr val="FF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B6C55B-C09B-4ED9-B92F-75C616CC7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-raion.ru/news/1259?SHOWALL_1=1" TargetMode="External" /><Relationship Id="rId13" Type="http://schemas.openxmlformats.org/officeDocument/2006/relationships/hyperlink" Target="http://www.zdorovomoloko.ru/about/37.html" TargetMode="External" /><Relationship Id="rId18" Type="http://schemas.openxmlformats.org/officeDocument/2006/relationships/hyperlink" Target="http://marketatwatergate.com/images/M@W_01.jpg" TargetMode="External" /><Relationship Id="rId26" Type="http://schemas.openxmlformats.org/officeDocument/2006/relationships/hyperlink" Target="http://www.besthleb.ru/pictures/avto/mod.jpg" TargetMode="External" /><Relationship Id="rId3" Type="http://schemas.openxmlformats.org/officeDocument/2006/relationships/hyperlink" Target="http://www.russkiymir.md/3klucenik18.html" TargetMode="External" /><Relationship Id="rId21" Type="http://schemas.openxmlformats.org/officeDocument/2006/relationships/hyperlink" Target="http://im7-tub-ru.yandex.net/i?id=160175785-45-72&amp;n=21" TargetMode="External" /><Relationship Id="rId7" Type="http://schemas.openxmlformats.org/officeDocument/2006/relationships/hyperlink" Target="http://www.mediazavod.ru/articles/121307" TargetMode="External" /><Relationship Id="rId12" Type="http://schemas.openxmlformats.org/officeDocument/2006/relationships/hyperlink" Target="http://olegu.narod.ru/kiev3.html" TargetMode="External" /><Relationship Id="rId17" Type="http://schemas.openxmlformats.org/officeDocument/2006/relationships/hyperlink" Target="http://www.smolgazeta.ru/2009/08/19/page/1/" TargetMode="External" /><Relationship Id="rId25" Type="http://schemas.openxmlformats.org/officeDocument/2006/relationships/hyperlink" Target="http://img0.liveinternet.ru/images/attach/c/4/82/510/82510540_Hleb.jpg" TargetMode="External" /><Relationship Id="rId2" Type="http://schemas.openxmlformats.org/officeDocument/2006/relationships/hyperlink" Target="http://www.ng.ru/tag/italiya/12" TargetMode="External" /><Relationship Id="rId16" Type="http://schemas.openxmlformats.org/officeDocument/2006/relationships/hyperlink" Target="http://mediaua.com.ua/detail/47166" TargetMode="External" /><Relationship Id="rId20" Type="http://schemas.openxmlformats.org/officeDocument/2006/relationships/hyperlink" Target="http://os1.i.ua/3/1/6774651_26abdb2f.jpg" TargetMode="External" /><Relationship Id="rId29" Type="http://schemas.openxmlformats.org/officeDocument/2006/relationships/hyperlink" Target="http://neofit.nnm.ru/page49/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://www.altairegion22.ru/region_news/Posevnaya2011-V-Pavlovskom-Raione-Altaiskogo-Kraya-Vse-12-Tys-211-Tsentnerov-Posevnogo-Materiala-Otvechayut-Trebovaniyam-Semennogo-Standarta.html" TargetMode="External" /><Relationship Id="rId11" Type="http://schemas.openxmlformats.org/officeDocument/2006/relationships/hyperlink" Target="http://www.evening-kazan.ru/categories/ekonomika.html?page=9" TargetMode="External" /><Relationship Id="rId24" Type="http://schemas.openxmlformats.org/officeDocument/2006/relationships/hyperlink" Target="http://thenews.kz/static/news/5/8/58nyl1LO.jpg" TargetMode="External" /><Relationship Id="rId32" Type="http://schemas.openxmlformats.org/officeDocument/2006/relationships/hyperlink" Target="http://bekerai.com.ua/ru/catalog/bakery/" TargetMode="External" /><Relationship Id="rId5" Type="http://schemas.openxmlformats.org/officeDocument/2006/relationships/hyperlink" Target="http://nicholashram.zp.ua/?attachment_id=1794" TargetMode="External" /><Relationship Id="rId15" Type="http://schemas.openxmlformats.org/officeDocument/2006/relationships/hyperlink" Target="http://www.unipack.ru/for/?id=2527" TargetMode="External" /><Relationship Id="rId23" Type="http://schemas.openxmlformats.org/officeDocument/2006/relationships/hyperlink" Target="http://www.stavmill.ru/foto/ind.jpg" TargetMode="External" /><Relationship Id="rId28" Type="http://schemas.openxmlformats.org/officeDocument/2006/relationships/hyperlink" Target="http://domisadiogorod.ru/chto-delayut-iz-zyoren-pshenitsyi" TargetMode="External" /><Relationship Id="rId10" Type="http://schemas.openxmlformats.org/officeDocument/2006/relationships/hyperlink" Target="http://vse-tona.livejournal.com/11721.html" TargetMode="External" /><Relationship Id="rId19" Type="http://schemas.openxmlformats.org/officeDocument/2006/relationships/hyperlink" Target="http://www.agro-max.ru/files/agro-max/images/Hoziaistvo-Kemerovskoi-oblasti-zakonchilo-posevnuiu.jpg" TargetMode="External" /><Relationship Id="rId31" Type="http://schemas.openxmlformats.org/officeDocument/2006/relationships/hyperlink" Target="http://files.pobeda.ru/prival/weapon/istoria/st_w590_jivopis/images/jivopis_st590_hleb.jpg" TargetMode="External" /><Relationship Id="rId4" Type="http://schemas.openxmlformats.org/officeDocument/2006/relationships/hyperlink" Target="http://ua.nirvana.fm/mehh/2011/02/214" TargetMode="External" /><Relationship Id="rId9" Type="http://schemas.openxmlformats.org/officeDocument/2006/relationships/hyperlink" Target="http://delo.ua/business/agrarnye-rotacii-prodolzhajutsja-smenili-rukovoditelja-gosprodkorpo-179381/" TargetMode="External" /><Relationship Id="rId14" Type="http://schemas.openxmlformats.org/officeDocument/2006/relationships/hyperlink" Target="http://kiev.do-ua.com/nedvizhimost/kommercheskaya-nedvizhimost/56188.html" TargetMode="External" /><Relationship Id="rId22" Type="http://schemas.openxmlformats.org/officeDocument/2006/relationships/hyperlink" Target="http://gov.cap.ru/UserFiles/photo/201307/18/Albom13068/dsc_5383.jpg" TargetMode="External" /><Relationship Id="rId27" Type="http://schemas.openxmlformats.org/officeDocument/2006/relationships/hyperlink" Target="http://vasi.net/uploads/posts/sended/1351139027_p57_img_1359.jpg" TargetMode="External" /><Relationship Id="rId30" Type="http://schemas.openxmlformats.org/officeDocument/2006/relationships/hyperlink" Target="http://img.do100verno.com/user/koloc32/media/photo/11263.jpg" TargetMode="Externa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 /><Relationship Id="rId3" Type="http://schemas.openxmlformats.org/officeDocument/2006/relationships/image" Target="../media/image5.jpeg" /><Relationship Id="rId7" Type="http://schemas.openxmlformats.org/officeDocument/2006/relationships/image" Target="../media/image9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3.xml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17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 /><Relationship Id="rId3" Type="http://schemas.openxmlformats.org/officeDocument/2006/relationships/image" Target="../media/image19.jpeg" /><Relationship Id="rId7" Type="http://schemas.openxmlformats.org/officeDocument/2006/relationships/image" Target="../media/image23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2.jpeg" /><Relationship Id="rId5" Type="http://schemas.openxmlformats.org/officeDocument/2006/relationships/image" Target="../media/image21.jpeg" /><Relationship Id="rId10" Type="http://schemas.openxmlformats.org/officeDocument/2006/relationships/image" Target="../media/image26.jpeg" /><Relationship Id="rId4" Type="http://schemas.openxmlformats.org/officeDocument/2006/relationships/image" Target="../media/image20.jpeg" /><Relationship Id="rId9" Type="http://schemas.openxmlformats.org/officeDocument/2006/relationships/image" Target="../media/image2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611560" y="620688"/>
            <a:ext cx="8064500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508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ЧУДО  ЗЕМЛИ-ХЛЕБ!</a:t>
            </a:r>
          </a:p>
        </p:txBody>
      </p:sp>
      <p:pic>
        <p:nvPicPr>
          <p:cNvPr id="17413" name="Picture 5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88562"/>
            <a:ext cx="5040560" cy="3636782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8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641379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(Презентация для детей старшего дошкольного возраста)</a:t>
            </a:r>
          </a:p>
          <a:p>
            <a:pPr marL="0" indent="0" algn="ctr">
              <a:buNone/>
            </a:pPr>
            <a:r>
              <a:rPr lang="ru-RU" sz="1800" dirty="0"/>
              <a:t>  </a:t>
            </a:r>
            <a:r>
              <a:rPr lang="ru-RU" sz="2000" b="1" dirty="0"/>
              <a:t>Подготовила:</a:t>
            </a:r>
            <a:r>
              <a:rPr lang="ru-RU" sz="2000" dirty="0"/>
              <a:t> </a:t>
            </a:r>
            <a:r>
              <a:rPr lang="ru-RU" sz="2000" dirty="0" err="1"/>
              <a:t>Гурылева</a:t>
            </a:r>
            <a:r>
              <a:rPr lang="ru-RU" sz="2000" dirty="0"/>
              <a:t> Н.П., музыкальный руководитель</a:t>
            </a:r>
          </a:p>
          <a:p>
            <a:pPr marL="0" indent="0" algn="ctr">
              <a:buNone/>
            </a:pPr>
            <a:r>
              <a:rPr lang="ru-RU" sz="2000" dirty="0"/>
              <a:t>МАДОУ детский сад № 7 </a:t>
            </a:r>
            <a:r>
              <a:rPr lang="ru-RU" sz="2000" dirty="0" err="1"/>
              <a:t>г.Балаково</a:t>
            </a:r>
            <a:r>
              <a:rPr lang="ru-RU" sz="2000" dirty="0"/>
              <a:t> Саратовской области.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435975" cy="6191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</a:rPr>
              <a:t>ХУД ОБЕД, КОГДА ХЛЕБА НЕТ.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</a:rPr>
              <a:t>ХЛЕБА НИ КУСКА, ТАК И В ГОРНИЦЕ ТОСКА.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</a:rPr>
              <a:t>ХЛЕБУШКО – КАЛАЧУ ДЕДУШКА.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</a:rPr>
              <a:t>ХЛЕБ ДА ВОДА – МОЛОДЕЦКАЯ ЕДА.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</a:rPr>
              <a:t>ХЛЕБА НЕТ – И КОРОЧКИ В ЧЕСТЬ.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</a:rPr>
              <a:t>БЕЗ СОЛИ НЕ ВКУСНО, БЕЗ ХЛЕБА НЕ СЫТНО.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</a:rPr>
              <a:t>У КОГО ХЛЕБУШКО, У ТОГО И СЧАСТЬЕ.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</a:rPr>
              <a:t>МНОГО СНЕГА – МНОГО ХЛЕБА.</a:t>
            </a:r>
          </a:p>
        </p:txBody>
      </p:sp>
      <p:pic>
        <p:nvPicPr>
          <p:cNvPr id="5" name="Рисунок 4" descr="1126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5038" y="4760664"/>
            <a:ext cx="993466" cy="2052712"/>
          </a:xfrm>
          <a:prstGeom prst="rect">
            <a:avLst/>
          </a:prstGeom>
        </p:spPr>
      </p:pic>
      <p:pic>
        <p:nvPicPr>
          <p:cNvPr id="7" name="Рисунок 6" descr="1126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45248"/>
            <a:ext cx="874659" cy="2412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800000"/>
                </a:solidFill>
                <a:latin typeface="Arial Black" pitchFamily="34" charset="0"/>
              </a:rPr>
              <a:t>СОБЛЮДАЙ ПРАВИЛА!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513"/>
            <a:ext cx="8229600" cy="489676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3600" b="1" dirty="0">
                <a:solidFill>
                  <a:srgbClr val="800000"/>
                </a:solidFill>
                <a:latin typeface="Algerian" pitchFamily="82" charset="0"/>
              </a:rPr>
              <a:t>Бери хлеба столько, сколько съешь.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dirty="0">
                <a:solidFill>
                  <a:srgbClr val="800000"/>
                </a:solidFill>
                <a:latin typeface="Algerian" pitchFamily="82" charset="0"/>
              </a:rPr>
              <a:t>Никогда не бери хлеб грязными руками.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dirty="0">
                <a:solidFill>
                  <a:srgbClr val="800000"/>
                </a:solidFill>
                <a:latin typeface="Algerian" pitchFamily="82" charset="0"/>
              </a:rPr>
              <a:t>Не играй хлебом.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dirty="0">
                <a:solidFill>
                  <a:srgbClr val="800000"/>
                </a:solidFill>
                <a:latin typeface="Algerian" pitchFamily="82" charset="0"/>
              </a:rPr>
              <a:t>Не бросай хлеб.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dirty="0">
                <a:solidFill>
                  <a:srgbClr val="800000"/>
                </a:solidFill>
                <a:latin typeface="Algerian" pitchFamily="82" charset="0"/>
              </a:rPr>
              <a:t>Учись готовить из черствого хлеба различные блюда.</a:t>
            </a:r>
          </a:p>
        </p:txBody>
      </p:sp>
      <p:pic>
        <p:nvPicPr>
          <p:cNvPr id="13319" name="Picture 7" descr="C:\Program Files\Microsoft Office\MEDIA\CAGCAT10\j019928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013176"/>
            <a:ext cx="1840871" cy="1653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bak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051050" y="1700213"/>
            <a:ext cx="5040313" cy="3095625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prstShdw prst="shdw17" dist="17961" dir="2700000">
                    <a:srgbClr val="997A00"/>
                  </a:prstShdw>
                </a:effectLst>
                <a:latin typeface="Garamond"/>
              </a:rPr>
              <a:t>СПАСИБО</a:t>
            </a:r>
          </a:p>
          <a:p>
            <a:pPr algn="ctr"/>
            <a:r>
              <a:rPr lang="ru-RU" sz="3600" b="1" kern="10">
                <a:ln w="38100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prstShdw prst="shdw17" dist="17961" dir="2700000">
                    <a:srgbClr val="997A00"/>
                  </a:prstShdw>
                </a:effectLst>
                <a:latin typeface="Garamond"/>
              </a:rPr>
              <a:t>ЗА</a:t>
            </a:r>
          </a:p>
          <a:p>
            <a:pPr algn="ctr"/>
            <a:r>
              <a:rPr lang="ru-RU" sz="3600" b="1" kern="10">
                <a:ln w="38100">
                  <a:noFill/>
                  <a:round/>
                  <a:headEnd/>
                  <a:tailEnd/>
                </a:ln>
                <a:solidFill>
                  <a:srgbClr val="FFCC00"/>
                </a:solidFill>
                <a:effectLst>
                  <a:prstShdw prst="shdw17" dist="17961" dir="2700000">
                    <a:srgbClr val="997A00"/>
                  </a:prstShdw>
                </a:effectLst>
                <a:latin typeface="Garamond"/>
              </a:rPr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2400" dirty="0"/>
              <a:t>Библиография.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Слайд 1 </a:t>
            </a:r>
            <a:r>
              <a:rPr lang="ru-RU" sz="1050" dirty="0">
                <a:hlinkClick r:id="rId2"/>
              </a:rPr>
              <a:t>http://www.ng.ru/tag/italiya/12</a:t>
            </a:r>
            <a:r>
              <a:rPr lang="ru-RU" sz="105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Слайд 2 </a:t>
            </a:r>
            <a:r>
              <a:rPr lang="ru-RU" sz="1050" dirty="0">
                <a:hlinkClick r:id="rId3"/>
              </a:rPr>
              <a:t>http://www.russkiymir.md/3klucenik18.html</a:t>
            </a:r>
            <a:r>
              <a:rPr lang="ru-RU" sz="105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Слайд 3  </a:t>
            </a:r>
            <a:r>
              <a:rPr lang="ru-RU" sz="1050" dirty="0">
                <a:hlinkClick r:id="rId4"/>
              </a:rPr>
              <a:t>http://ua.nirvana.fm/mehh/2011/02/214</a:t>
            </a:r>
            <a:r>
              <a:rPr lang="ru-RU" sz="105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Слайд 4 фон </a:t>
            </a:r>
            <a:r>
              <a:rPr lang="ru-RU" sz="1050" dirty="0">
                <a:hlinkClick r:id="rId5"/>
              </a:rPr>
              <a:t>http://nicholashram.zp.ua/?attachment_id=1794</a:t>
            </a:r>
            <a:r>
              <a:rPr lang="ru-RU" sz="105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Агроном </a:t>
            </a:r>
            <a:r>
              <a:rPr lang="ru-RU" sz="1050" dirty="0">
                <a:hlinkClick r:id="rId6"/>
              </a:rPr>
              <a:t>http://www.altairegion22.ru/region_news/Posevnaya2011-V-Pavlovskom-Raione-Altaiskogo-Kraya-Vse-12-Tys-211-Tsentnerov-Posevnogo-Materiala-Otvechayut-Trebovaniyam-Semennogo-Standarta.html</a:t>
            </a:r>
            <a:r>
              <a:rPr lang="ru-RU" sz="105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Посевная </a:t>
            </a:r>
            <a:r>
              <a:rPr lang="ru-RU" sz="1050" dirty="0">
                <a:hlinkClick r:id="rId7"/>
              </a:rPr>
              <a:t>http://www.mediazavod.ru/articles/121307</a:t>
            </a:r>
            <a:r>
              <a:rPr lang="ru-RU" sz="105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Всходы </a:t>
            </a:r>
            <a:r>
              <a:rPr lang="ru-RU" sz="1050" dirty="0">
                <a:hlinkClick r:id="rId8"/>
              </a:rPr>
              <a:t>http://www.str-raion.ru/news/1259?SHOWALL_1=1</a:t>
            </a:r>
            <a:endParaRPr lang="ru-RU" sz="105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Зерно  </a:t>
            </a:r>
            <a:r>
              <a:rPr lang="ru-RU" sz="1050" dirty="0">
                <a:hlinkClick r:id="rId9"/>
              </a:rPr>
              <a:t>http://delo.ua/business/agrarnye-rotacii-prodolzhajutsja-smenili-rukovoditelja-gosprodkorpo-179381/</a:t>
            </a:r>
            <a:r>
              <a:rPr lang="ru-RU" sz="1050" dirty="0"/>
              <a:t>, </a:t>
            </a:r>
            <a:r>
              <a:rPr lang="ru-RU" sz="1050" dirty="0">
                <a:hlinkClick r:id="rId10"/>
              </a:rPr>
              <a:t>http://vse-tona.livejournal.com/11721.html</a:t>
            </a:r>
            <a:endParaRPr lang="ru-RU" sz="105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Гумно </a:t>
            </a:r>
            <a:r>
              <a:rPr lang="ru-RU" sz="1050" dirty="0">
                <a:hlinkClick r:id="rId11"/>
              </a:rPr>
              <a:t>http://www.evening-kazan.ru/categories/ekonomika.html?page=9</a:t>
            </a:r>
            <a:r>
              <a:rPr lang="ru-RU" sz="105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Слайд 5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Ветряк </a:t>
            </a:r>
            <a:r>
              <a:rPr lang="ru-RU" sz="1050" dirty="0">
                <a:hlinkClick r:id="rId12"/>
              </a:rPr>
              <a:t>http://olegu.narod.ru/kiev3.html</a:t>
            </a:r>
            <a:r>
              <a:rPr lang="ru-RU" sz="105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Комбинат </a:t>
            </a:r>
            <a:r>
              <a:rPr lang="ru-RU" sz="1050" dirty="0">
                <a:hlinkClick r:id="rId13"/>
              </a:rPr>
              <a:t>http://www.zdorovomoloko.ru/about/37.html</a:t>
            </a:r>
            <a:r>
              <a:rPr lang="ru-RU" sz="1050" dirty="0"/>
              <a:t>. </a:t>
            </a:r>
            <a:r>
              <a:rPr lang="ru-RU" sz="1050" dirty="0">
                <a:hlinkClick r:id="rId14"/>
              </a:rPr>
              <a:t>http://kiev.do-ua.com/nedvizhimost/kommercheskaya-nedvizhimost/56188.html</a:t>
            </a:r>
            <a:r>
              <a:rPr lang="ru-RU" sz="105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Мука </a:t>
            </a:r>
            <a:r>
              <a:rPr lang="ru-RU" sz="1050" dirty="0">
                <a:hlinkClick r:id="rId15"/>
              </a:rPr>
              <a:t>http://www.unipack.ru/for/?id=2527</a:t>
            </a:r>
            <a:endParaRPr lang="ru-RU" sz="105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Слайд 6 1 фото- </a:t>
            </a:r>
            <a:r>
              <a:rPr lang="ru-RU" sz="1050" dirty="0">
                <a:hlinkClick r:id="rId16"/>
              </a:rPr>
              <a:t>http://mediaua.com.ua/detail/47166</a:t>
            </a:r>
            <a:r>
              <a:rPr lang="ru-RU" sz="1050" dirty="0"/>
              <a:t>, </a:t>
            </a:r>
            <a:r>
              <a:rPr lang="ru-RU" sz="1050" dirty="0">
                <a:hlinkClick r:id="rId17"/>
              </a:rPr>
              <a:t>http://www.smolgazeta.ru/2009/08/19/page/1/</a:t>
            </a:r>
            <a:r>
              <a:rPr lang="ru-RU" sz="105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Магазин </a:t>
            </a:r>
            <a:r>
              <a:rPr lang="ru-RU" sz="1050" dirty="0">
                <a:hlinkClick r:id="rId18"/>
              </a:rPr>
              <a:t>http://marketatwatergate.com/images/M@W_01.jpg</a:t>
            </a:r>
            <a:r>
              <a:rPr lang="ru-RU" sz="105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Слайд 7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Посевная  </a:t>
            </a:r>
            <a:r>
              <a:rPr lang="en-US" sz="1050" dirty="0">
                <a:hlinkClick r:id="rId19"/>
              </a:rPr>
              <a:t>http://www.agro-max.ru/files/agro-max/images/Hoziaistvo-Kemerovskoi-oblasti-zakonchilo-posevnuiu.jpg</a:t>
            </a:r>
            <a:endParaRPr lang="ru-RU" sz="105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Колосья </a:t>
            </a:r>
            <a:r>
              <a:rPr lang="en-US" sz="1050" dirty="0">
                <a:hlinkClick r:id="rId20"/>
              </a:rPr>
              <a:t>http://os1.i.ua/3/1/6774651_26abdb2f.jpg</a:t>
            </a:r>
            <a:endParaRPr lang="ru-RU" sz="105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Уборочная </a:t>
            </a:r>
            <a:r>
              <a:rPr lang="en-US" sz="1050" dirty="0">
                <a:hlinkClick r:id="rId21"/>
              </a:rPr>
              <a:t>http://im7-tub-ru.yandex.net/i?id=160175785-45-72&amp;n=21</a:t>
            </a:r>
            <a:r>
              <a:rPr lang="ru-RU" sz="1050" dirty="0"/>
              <a:t>, </a:t>
            </a:r>
            <a:r>
              <a:rPr lang="en-US" sz="1050" dirty="0">
                <a:hlinkClick r:id="rId22"/>
              </a:rPr>
              <a:t>http://gov.cap.ru/UserFiles/photo/201307/18/Albom13068/dsc_5383.jpg</a:t>
            </a:r>
            <a:endParaRPr lang="ru-RU" sz="105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Мукомольный завод </a:t>
            </a:r>
            <a:r>
              <a:rPr lang="en-US" sz="1050" dirty="0">
                <a:hlinkClick r:id="rId23"/>
              </a:rPr>
              <a:t>http://www.stavmill.ru/foto/ind.jpg</a:t>
            </a:r>
            <a:endParaRPr lang="ru-RU" sz="105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Хлебозавод </a:t>
            </a:r>
            <a:r>
              <a:rPr lang="en-US" sz="1050" dirty="0">
                <a:hlinkClick r:id="rId24"/>
              </a:rPr>
              <a:t>http://thenews.kz/static/news/5/8/58nyl1LO.jpg</a:t>
            </a:r>
            <a:endParaRPr lang="ru-RU" sz="105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Булки </a:t>
            </a:r>
            <a:r>
              <a:rPr lang="en-US" sz="1050" dirty="0">
                <a:hlinkClick r:id="rId25"/>
              </a:rPr>
              <a:t>http://img0.liveinternet.ru/images/attach/c/4/82/510/82510540_Hleb.jpg</a:t>
            </a:r>
            <a:endParaRPr lang="ru-RU" sz="105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Машина хлеб </a:t>
            </a:r>
            <a:r>
              <a:rPr lang="en-US" sz="1050" dirty="0">
                <a:hlinkClick r:id="rId26"/>
              </a:rPr>
              <a:t>http://www.besthleb.ru/pictures/avto/mod.jpg</a:t>
            </a:r>
            <a:endParaRPr lang="ru-RU" sz="105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Обед </a:t>
            </a:r>
            <a:r>
              <a:rPr lang="en-US" sz="1050" dirty="0">
                <a:hlinkClick r:id="rId27"/>
              </a:rPr>
              <a:t>http://vasi.net/uploads/posts/sended/1351139027_p57_img_1359.jpg</a:t>
            </a:r>
            <a:r>
              <a:rPr lang="ru-RU" sz="105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Слайд 8   </a:t>
            </a:r>
            <a:r>
              <a:rPr lang="ru-RU" sz="1050" dirty="0">
                <a:hlinkClick r:id="rId28"/>
              </a:rPr>
              <a:t>http://domisadiogorod.ru/chto-delayut-iz-zyoren-pshenitsyi</a:t>
            </a:r>
            <a:r>
              <a:rPr lang="ru-RU" sz="105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Слайд 9 </a:t>
            </a:r>
            <a:r>
              <a:rPr lang="ru-RU" sz="1050" dirty="0">
                <a:hlinkClick r:id="rId29"/>
              </a:rPr>
              <a:t>http://neofit.nnm.ru/page49/</a:t>
            </a:r>
            <a:r>
              <a:rPr lang="ru-RU" sz="105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Слайд10 </a:t>
            </a:r>
            <a:r>
              <a:rPr lang="en-US" sz="1050" dirty="0">
                <a:hlinkClick r:id="rId30"/>
              </a:rPr>
              <a:t>http://img.do100verno.com/user/koloc32/media/photo/11263.jpg</a:t>
            </a:r>
            <a:r>
              <a:rPr lang="ru-RU" sz="105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Слайд11 </a:t>
            </a:r>
            <a:r>
              <a:rPr lang="ru-RU" sz="1050" dirty="0">
                <a:hlinkClick r:id="rId31"/>
              </a:rPr>
              <a:t>http://files.pobeda.ru/prival/weapon/istoria/st_w590_jivopis/images/jivopis_st590_hleb.jpg</a:t>
            </a:r>
            <a:endParaRPr lang="ru-RU" sz="105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050" dirty="0"/>
              <a:t>Слайд 12</a:t>
            </a:r>
            <a:r>
              <a:rPr lang="ru-RU" sz="1050" dirty="0">
                <a:hlinkClick r:id="rId32"/>
              </a:rPr>
              <a:t>http://bekerai.com.ua/ru/catalog/bakery/</a:t>
            </a:r>
            <a:r>
              <a:rPr lang="ru-RU" sz="105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rgbClr val="993300"/>
                </a:solidFill>
                <a:cs typeface="Arial" charset="0"/>
              </a:rPr>
              <a:t>КАК МЫ ВСТРЕЧАЕМ ГОСТЕЙ!</a:t>
            </a:r>
          </a:p>
        </p:txBody>
      </p:sp>
      <p:pic>
        <p:nvPicPr>
          <p:cNvPr id="2054" name="Picture 6" descr="1062498990-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268413"/>
            <a:ext cx="7920037" cy="5403850"/>
          </a:xfrm>
          <a:noFill/>
          <a:ln w="762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ufas_obeschaet_chto_hleb_podesheveet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557338"/>
            <a:ext cx="6842125" cy="4967287"/>
          </a:xfr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79512" y="260648"/>
            <a:ext cx="8748712" cy="936203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КАРАВАЙ ХЛЕБА НЕ СВАЛИТСЯ</a:t>
            </a:r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С НЕБА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9" descr="foodcrisis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apk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95975" y="500063"/>
            <a:ext cx="3132137" cy="2349499"/>
          </a:xfr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15" descr="агроном"/>
          <p:cNvPicPr>
            <a:picLocks noChangeAspect="1" noChangeArrowheads="1"/>
          </p:cNvPicPr>
          <p:nvPr/>
        </p:nvPicPr>
        <p:blipFill>
          <a:blip r:embed="rId4" cstate="print"/>
          <a:srcRect r="10208"/>
          <a:stretch>
            <a:fillRect/>
          </a:stretch>
        </p:blipFill>
        <p:spPr bwMode="auto">
          <a:xfrm>
            <a:off x="179388" y="260350"/>
            <a:ext cx="2736850" cy="2305050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6011863" y="2390775"/>
            <a:ext cx="2305050" cy="46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9933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ВСХОДЫ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323850" y="2636838"/>
            <a:ext cx="2305050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993300"/>
                </a:solidFill>
                <a:effectLst>
                  <a:outerShdw algn="tl" rotWithShape="0">
                    <a:srgbClr val="000000"/>
                  </a:outerShdw>
                </a:effectLst>
                <a:latin typeface="Arial"/>
                <a:cs typeface="Arial"/>
              </a:rPr>
              <a:t>АГРОНОМ</a:t>
            </a:r>
          </a:p>
        </p:txBody>
      </p:sp>
      <p:pic>
        <p:nvPicPr>
          <p:cNvPr id="5127" name="Picture 17" descr="_uborka_zernovykh_foto_001"/>
          <p:cNvPicPr>
            <a:picLocks noChangeAspect="1" noChangeArrowheads="1"/>
          </p:cNvPicPr>
          <p:nvPr/>
        </p:nvPicPr>
        <p:blipFill>
          <a:blip r:embed="rId5" cstate="print"/>
          <a:srcRect r="11023"/>
          <a:stretch>
            <a:fillRect/>
          </a:stretch>
        </p:blipFill>
        <p:spPr bwMode="auto">
          <a:xfrm>
            <a:off x="72281" y="3284538"/>
            <a:ext cx="3203575" cy="239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16" descr="agrarnye-rotacii-prodolzha_179381_p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4572000"/>
            <a:ext cx="331152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179512" y="5733256"/>
            <a:ext cx="3168650" cy="8933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УБОРКА</a:t>
            </a:r>
            <a:endParaRPr lang="ru-RU" sz="3600" b="1" kern="10" spc="720" dirty="0">
              <a:ln w="9525">
                <a:noFill/>
                <a:round/>
                <a:headEnd/>
                <a:tailEnd/>
              </a:ln>
              <a:solidFill>
                <a:srgbClr val="9933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УРОЖАЯ</a:t>
            </a:r>
          </a:p>
        </p:txBody>
      </p:sp>
      <p:pic>
        <p:nvPicPr>
          <p:cNvPr id="5130" name="Picture 18" descr="c2cbf9f9e575581aa957319bc2f6116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3681413"/>
            <a:ext cx="3348037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1" name="Picture 20" descr="_"/>
          <p:cNvPicPr>
            <a:picLocks noChangeAspect="1" noChangeArrowheads="1"/>
          </p:cNvPicPr>
          <p:nvPr/>
        </p:nvPicPr>
        <p:blipFill>
          <a:blip r:embed="rId8" cstate="print"/>
          <a:srcRect t="13512"/>
          <a:stretch>
            <a:fillRect/>
          </a:stretch>
        </p:blipFill>
        <p:spPr bwMode="auto">
          <a:xfrm>
            <a:off x="3059113" y="260350"/>
            <a:ext cx="2773362" cy="230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6731000" y="5516563"/>
            <a:ext cx="23050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993300"/>
                </a:solidFill>
                <a:effectLst>
                  <a:outerShdw algn="tl" rotWithShape="0">
                    <a:srgbClr val="000000"/>
                  </a:outerShdw>
                </a:effectLst>
                <a:latin typeface="Arial"/>
                <a:cs typeface="Arial"/>
              </a:rPr>
              <a:t>ГУМНО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3203575" y="2420938"/>
            <a:ext cx="2447925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993300"/>
                </a:solidFill>
                <a:effectLst>
                  <a:outerShdw algn="tl" rotWithShape="0">
                    <a:srgbClr val="000000"/>
                  </a:outerShdw>
                </a:effectLst>
                <a:latin typeface="Arial"/>
                <a:cs typeface="Arial"/>
              </a:rPr>
              <a:t>ПОСЕВНАЯ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animBg="1"/>
      <p:bldP spid="4112" grpId="0" animBg="1"/>
      <p:bldP spid="4115" grpId="0" animBg="1"/>
      <p:bldP spid="4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DSCF1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999" y="332976"/>
            <a:ext cx="383896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9" descr="му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352"/>
            <a:ext cx="3816424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33" name="WordArt 1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2708275"/>
            <a:ext cx="1838325" cy="442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993300"/>
                </a:solidFill>
                <a:effectLst>
                  <a:outerShdw algn="tl" rotWithShape="0">
                    <a:srgbClr val="000000"/>
                  </a:outerShdw>
                </a:effectLst>
                <a:latin typeface="Arial"/>
                <a:cs typeface="Arial"/>
              </a:rPr>
              <a:t>ВЕТРЯК</a:t>
            </a:r>
          </a:p>
        </p:txBody>
      </p:sp>
      <p:pic>
        <p:nvPicPr>
          <p:cNvPr id="6149" name="Picture 10" descr="emz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175" y="332976"/>
            <a:ext cx="3838273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11" descr="56188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580" y="3645344"/>
            <a:ext cx="3810388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34" name="WordArt 1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859338" y="2781300"/>
            <a:ext cx="377983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993300"/>
                </a:solidFill>
                <a:effectLst>
                  <a:outerShdw algn="tl" rotWithShape="0">
                    <a:srgbClr val="000000"/>
                  </a:outerShdw>
                </a:effectLst>
                <a:latin typeface="Arial"/>
                <a:cs typeface="Arial"/>
              </a:rPr>
              <a:t>МУКОМОЛЬНЫЙ</a:t>
            </a:r>
          </a:p>
          <a:p>
            <a:pPr algn="ctr"/>
            <a:r>
              <a:rPr lang="ru-RU" sz="3600" b="1" kern="1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993300"/>
                </a:solidFill>
                <a:effectLst>
                  <a:outerShdw algn="tl" rotWithShape="0">
                    <a:srgbClr val="000000"/>
                  </a:outerShdw>
                </a:effectLst>
                <a:latin typeface="Arial"/>
                <a:cs typeface="Arial"/>
              </a:rPr>
              <a:t>КОМБИНАТ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  <p:bldP spid="5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50000">
              <a:srgbClr val="FFFF99"/>
            </a:gs>
            <a:gs pos="100000">
              <a:srgbClr val="FF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le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3289300" cy="2185988"/>
          </a:xfr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4" name="Picture 10" descr="piine38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70175" y="2376487"/>
            <a:ext cx="3122613" cy="2185988"/>
          </a:xfr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8" descr="hleb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149725"/>
            <a:ext cx="3522662" cy="2338388"/>
          </a:xfrm>
          <a:prstGeom prst="rect">
            <a:avLst/>
          </a:prstGeom>
          <a:noFill/>
          <a:ln w="63500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95536" y="332655"/>
          <a:ext cx="8229600" cy="5976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22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2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22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Рисунок 3" descr="посев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7745"/>
            <a:ext cx="2736304" cy="1919127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колос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04664"/>
            <a:ext cx="2664296" cy="1907992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уборочная.jpeg"/>
          <p:cNvPicPr>
            <a:picLocks noChangeAspect="1"/>
          </p:cNvPicPr>
          <p:nvPr/>
        </p:nvPicPr>
        <p:blipFill>
          <a:blip r:embed="rId4" cstate="print"/>
          <a:srcRect b="5444"/>
          <a:stretch>
            <a:fillRect/>
          </a:stretch>
        </p:blipFill>
        <p:spPr>
          <a:xfrm>
            <a:off x="5940152" y="404664"/>
            <a:ext cx="2664296" cy="1872208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_53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348880"/>
            <a:ext cx="2736304" cy="1944216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nd.jpg"/>
          <p:cNvPicPr>
            <a:picLocks noChangeAspect="1"/>
          </p:cNvPicPr>
          <p:nvPr/>
        </p:nvPicPr>
        <p:blipFill>
          <a:blip r:embed="rId6" cstate="print"/>
          <a:srcRect l="10626" t="20075" r="8263" b="12201"/>
          <a:stretch>
            <a:fillRect/>
          </a:stretch>
        </p:blipFill>
        <p:spPr>
          <a:xfrm>
            <a:off x="3203848" y="2348880"/>
            <a:ext cx="2664296" cy="1951102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58nyl1LO.jpg"/>
          <p:cNvPicPr>
            <a:picLocks noChangeAspect="1"/>
          </p:cNvPicPr>
          <p:nvPr/>
        </p:nvPicPr>
        <p:blipFill>
          <a:blip r:embed="rId7" cstate="print"/>
          <a:srcRect t="10312" r="7190"/>
          <a:stretch>
            <a:fillRect/>
          </a:stretch>
        </p:blipFill>
        <p:spPr>
          <a:xfrm>
            <a:off x="5940150" y="2348881"/>
            <a:ext cx="2664297" cy="1977928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82510540_Hle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4365104"/>
            <a:ext cx="2664296" cy="1944216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mod.jpg"/>
          <p:cNvPicPr>
            <a:picLocks noChangeAspect="1"/>
          </p:cNvPicPr>
          <p:nvPr/>
        </p:nvPicPr>
        <p:blipFill>
          <a:blip r:embed="rId9" cstate="print"/>
          <a:srcRect r="8092" b="15844"/>
          <a:stretch>
            <a:fillRect/>
          </a:stretch>
        </p:blipFill>
        <p:spPr>
          <a:xfrm>
            <a:off x="395536" y="4365104"/>
            <a:ext cx="2736304" cy="1944216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1351139027_p57_img_135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4404812"/>
            <a:ext cx="2664296" cy="1904508"/>
          </a:xfrm>
          <a:prstGeom prst="rect">
            <a:avLst/>
          </a:prstGeom>
          <a:ln w="38100" cap="sq">
            <a:solidFill>
              <a:srgbClr val="CC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shenitsa-poleznye-svo--st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6480175"/>
          </a:xfrm>
          <a:solidFill>
            <a:srgbClr val="FF9966">
              <a:alpha val="52940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>
                <a:solidFill>
                  <a:srgbClr val="800000"/>
                </a:solidFill>
                <a:latin typeface="Algerian" pitchFamily="82" charset="0"/>
              </a:rPr>
              <a:t>АГРОНОМЫ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>
                <a:solidFill>
                  <a:srgbClr val="800000"/>
                </a:solidFill>
                <a:latin typeface="Algerian" pitchFamily="82" charset="0"/>
              </a:rPr>
              <a:t>ИНЖЕНЕРЫ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>
                <a:solidFill>
                  <a:srgbClr val="800000"/>
                </a:solidFill>
                <a:latin typeface="Algerian" pitchFamily="82" charset="0"/>
              </a:rPr>
              <a:t>КОНСТРУКТОРЫ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>
                <a:solidFill>
                  <a:srgbClr val="800000"/>
                </a:solidFill>
                <a:latin typeface="Algerian" pitchFamily="82" charset="0"/>
              </a:rPr>
              <a:t>ТРАКТОРИСТЫ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>
                <a:solidFill>
                  <a:srgbClr val="800000"/>
                </a:solidFill>
                <a:latin typeface="Algerian" pitchFamily="82" charset="0"/>
              </a:rPr>
              <a:t>КОМБАЙНЁРЫ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>
                <a:solidFill>
                  <a:srgbClr val="800000"/>
                </a:solidFill>
                <a:latin typeface="Algerian" pitchFamily="82" charset="0"/>
              </a:rPr>
              <a:t>РАБОЧИЕ ЭЛЕВАТОРА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>
                <a:solidFill>
                  <a:srgbClr val="800000"/>
                </a:solidFill>
                <a:latin typeface="Algerian" pitchFamily="82" charset="0"/>
              </a:rPr>
              <a:t>МУКОМОЛЫ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>
                <a:solidFill>
                  <a:srgbClr val="800000"/>
                </a:solidFill>
                <a:latin typeface="Algerian" pitchFamily="82" charset="0"/>
              </a:rPr>
              <a:t>ВОДИТЕЛИ МАШИН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>
                <a:solidFill>
                  <a:srgbClr val="800000"/>
                </a:solidFill>
                <a:latin typeface="Algerian" pitchFamily="82" charset="0"/>
              </a:rPr>
              <a:t>ПЕКАРИ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>
                <a:solidFill>
                  <a:srgbClr val="800000"/>
                </a:solidFill>
                <a:latin typeface="Algerian" pitchFamily="82" charset="0"/>
              </a:rPr>
              <a:t>ПРОДАВЦЫ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3600" b="1">
                <a:solidFill>
                  <a:srgbClr val="800000"/>
                </a:solidFill>
                <a:latin typeface="Algerian" pitchFamily="82" charset="0"/>
              </a:rPr>
              <a:t>ЖЕЛЕЗНОДОРОЖНИКИ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IMG_0203_2-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24479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4D0000"/>
                  </a:prstShdw>
                </a:effectLst>
                <a:latin typeface="Garamond"/>
              </a:rPr>
              <a:t>ПОЛЕ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187450" y="1557338"/>
            <a:ext cx="3240088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4D0000"/>
                  </a:prstShdw>
                </a:effectLst>
                <a:latin typeface="Garamond"/>
              </a:rPr>
              <a:t>ЭЛЕВАТОР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051050" y="2852738"/>
            <a:ext cx="3816350" cy="946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4D0000"/>
                  </a:prstShdw>
                </a:effectLst>
                <a:latin typeface="Garamond"/>
              </a:rPr>
              <a:t>МЕЛЬЗАВОД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3203575" y="4149725"/>
            <a:ext cx="4103688" cy="946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995C00"/>
                  </a:prstShdw>
                </a:effectLst>
                <a:latin typeface="Garamond"/>
              </a:rPr>
              <a:t>ХЛЕБОЗАВОД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5557838" y="5291138"/>
            <a:ext cx="2901950" cy="946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prstShdw prst="shdw17" dist="17961" dir="2700000">
                    <a:srgbClr val="995C00"/>
                  </a:prstShdw>
                </a:effectLst>
                <a:latin typeface="Garamond"/>
              </a:rPr>
              <a:t>МАГАЗИН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6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4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314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 </vt:lpstr>
      <vt:lpstr>КАК МЫ ВСТРЕЧАЕМ ГОСТЕЙ!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СОБЛЮДАЙ ПРАВИЛА!</vt:lpstr>
      <vt:lpstr>Презентация PowerPoint</vt:lpstr>
      <vt:lpstr>Библиография.</vt:lpstr>
    </vt:vector>
  </TitlesOfParts>
  <Company>Dnsoft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Неизвестный пользователь</cp:lastModifiedBy>
  <cp:revision>34</cp:revision>
  <cp:lastPrinted>2017-04-26T18:03:58Z</cp:lastPrinted>
  <dcterms:created xsi:type="dcterms:W3CDTF">2009-02-11T17:40:21Z</dcterms:created>
  <dcterms:modified xsi:type="dcterms:W3CDTF">2021-09-30T16:10:20Z</dcterms:modified>
</cp:coreProperties>
</file>